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69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59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79" autoAdjust="0"/>
    <p:restoredTop sz="94660"/>
  </p:normalViewPr>
  <p:slideViewPr>
    <p:cSldViewPr snapToGrid="0">
      <p:cViewPr>
        <p:scale>
          <a:sx n="97" d="100"/>
          <a:sy n="97" d="100"/>
        </p:scale>
        <p:origin x="72" y="-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8" d="100"/>
          <a:sy n="98" d="100"/>
        </p:scale>
        <p:origin x="351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B7032-F0D6-4A01-845E-F640D5DCE90C}" type="datetimeFigureOut">
              <a:rPr lang="nl-NL" smtClean="0"/>
              <a:t>27-9-2018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A04F1-D7F4-4979-9173-69F0753CB5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7309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pening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kstvak 5"/>
          <p:cNvSpPr txBox="1"/>
          <p:nvPr userDrawn="1"/>
        </p:nvSpPr>
        <p:spPr>
          <a:xfrm>
            <a:off x="1130533" y="6142150"/>
            <a:ext cx="468006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3" y="5787319"/>
            <a:ext cx="6553213" cy="107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45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Met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8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720000" cy="6858000"/>
          </a:xfrm>
        </p:spPr>
        <p:txBody>
          <a:bodyPr/>
          <a:lstStyle>
            <a:lvl1pPr marL="0" indent="0" algn="l">
              <a:buFontTx/>
              <a:buNone/>
              <a:defRPr sz="1600" baseline="0"/>
            </a:lvl1pPr>
          </a:lstStyle>
          <a:p>
            <a:r>
              <a:rPr lang="nl-NL" dirty="0" smtClean="0"/>
              <a:t>Klik op het pictogram in het midden om een achtergrondafbeelding toe te voegen (19,05 x 27 cm). </a:t>
            </a:r>
            <a:br>
              <a:rPr lang="nl-NL" dirty="0" smtClean="0"/>
            </a:br>
            <a:r>
              <a:rPr lang="nl-NL" dirty="0" smtClean="0"/>
              <a:t>Verplaats deze vervolgens naar de achtergrond om de tekst te typen.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0000" y="3060000"/>
            <a:ext cx="8280000" cy="72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44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20000" y="3816000"/>
            <a:ext cx="8280000" cy="720000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768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Zonder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0000" y="3060000"/>
            <a:ext cx="8280000" cy="72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4400" b="1" i="0" baseline="0">
                <a:solidFill>
                  <a:srgbClr val="1E201F"/>
                </a:solidFill>
                <a:latin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20000" y="3816000"/>
            <a:ext cx="8280000" cy="720000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rgbClr val="1E201F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055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tekst/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818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8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720000" cy="6858000"/>
          </a:xfrm>
        </p:spPr>
        <p:txBody>
          <a:bodyPr/>
          <a:lstStyle>
            <a:lvl1pPr marL="0" indent="0" algn="l">
              <a:buFontTx/>
              <a:buNone/>
              <a:defRPr sz="1600" baseline="0"/>
            </a:lvl1pPr>
          </a:lstStyle>
          <a:p>
            <a:r>
              <a:rPr lang="nl-NL" dirty="0" smtClean="0"/>
              <a:t>Klik op het pictogram in het midden om een achtergrondafbeelding toe te voegen (19,05 x 27 cm). </a:t>
            </a:r>
            <a:br>
              <a:rPr lang="nl-NL" dirty="0" smtClean="0"/>
            </a:b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888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720000" cy="6858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/>
            </a:lvl1pPr>
          </a:lstStyle>
          <a:p>
            <a:r>
              <a:rPr lang="nl-NL" dirty="0" smtClean="0"/>
              <a:t>Klik op het pictogram in het midden om een afbeelding toe te voegen (19,05 x 10 cm).</a:t>
            </a:r>
            <a:r>
              <a:rPr lang="nl-NL" sz="1600" dirty="0" smtClean="0"/>
              <a:t> 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886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4932000" cy="720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2088000" y="1476000"/>
            <a:ext cx="3600000" cy="4680000"/>
          </a:xfrm>
        </p:spPr>
        <p:txBody>
          <a:bodyPr/>
          <a:lstStyle/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1" hasCustomPrompt="1"/>
          </p:nvPr>
        </p:nvSpPr>
        <p:spPr>
          <a:xfrm>
            <a:off x="6120000" y="0"/>
            <a:ext cx="3600000" cy="6858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</a:lstStyle>
          <a:p>
            <a:r>
              <a:rPr lang="nl-NL" dirty="0" smtClean="0"/>
              <a:t>Klik op het pictogram in het midden om een afbeelding toe te voegen (19,05 x 10 cm).</a:t>
            </a:r>
            <a:r>
              <a:rPr lang="nl-NL" sz="1600" dirty="0" smtClean="0"/>
              <a:t> </a:t>
            </a:r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399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4932000" cy="720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2088000" y="1476000"/>
            <a:ext cx="7200000" cy="4680000"/>
          </a:xfrm>
        </p:spPr>
        <p:txBody>
          <a:bodyPr/>
          <a:lstStyle/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04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o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 userDrawn="1"/>
        </p:nvSpPr>
        <p:spPr>
          <a:xfrm>
            <a:off x="1130533" y="6142150"/>
            <a:ext cx="468006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3" y="5787319"/>
            <a:ext cx="6553213" cy="107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768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9036000" cy="1080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052000" y="1728000"/>
            <a:ext cx="77400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5692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2" r:id="rId3"/>
    <p:sldLayoutId id="2147483650" r:id="rId4"/>
    <p:sldLayoutId id="2147483653" r:id="rId5"/>
    <p:sldLayoutId id="2147483657" r:id="rId6"/>
    <p:sldLayoutId id="2147483654" r:id="rId7"/>
    <p:sldLayoutId id="2147483655" r:id="rId8"/>
    <p:sldLayoutId id="2147483656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baseline="0">
          <a:solidFill>
            <a:srgbClr val="1E201F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0" indent="-36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 baseline="0">
          <a:solidFill>
            <a:srgbClr val="1E201F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buFontTx/>
        <a:buNone/>
        <a:defRPr sz="2400" kern="1200" baseline="0">
          <a:solidFill>
            <a:srgbClr val="1E201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E201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E201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E201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073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8532000" cy="7200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Bespreking vragen en opdrachten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1071716" y="1504334"/>
            <a:ext cx="8216284" cy="4651665"/>
          </a:xfrm>
        </p:spPr>
        <p:txBody>
          <a:bodyPr/>
          <a:lstStyle/>
          <a:p>
            <a:r>
              <a:rPr lang="nl-NL" dirty="0" smtClean="0"/>
              <a:t>De vragen en opdrachten worden klassikaal besproken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2092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466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8692800" cy="720000"/>
          </a:xfrm>
        </p:spPr>
        <p:txBody>
          <a:bodyPr/>
          <a:lstStyle/>
          <a:p>
            <a:pPr algn="ctr"/>
            <a:r>
              <a:rPr lang="nl-NL" dirty="0" smtClean="0"/>
              <a:t>praktijkopleider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2088000" y="3480618"/>
            <a:ext cx="7200000" cy="2675381"/>
          </a:xfrm>
        </p:spPr>
        <p:txBody>
          <a:bodyPr/>
          <a:lstStyle/>
          <a:p>
            <a:r>
              <a:rPr lang="nl-NL" dirty="0" smtClean="0"/>
              <a:t>k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90" y="1296000"/>
            <a:ext cx="9969910" cy="3266772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3195484" y="4913440"/>
            <a:ext cx="5725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/>
              <a:t>Keuzedeel MBO</a:t>
            </a:r>
            <a:endParaRPr lang="nl-NL" sz="3200" b="1" dirty="0"/>
          </a:p>
        </p:txBody>
      </p:sp>
    </p:spTree>
    <p:extLst>
      <p:ext uri="{BB962C8B-B14F-4D97-AF65-F5344CB8AC3E}">
        <p14:creationId xmlns:p14="http://schemas.microsoft.com/office/powerpoint/2010/main" val="130032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Leren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indent="-342900"/>
            <a:r>
              <a:rPr lang="nl-NL" dirty="0" smtClean="0"/>
              <a:t>Leren</a:t>
            </a:r>
          </a:p>
          <a:p>
            <a:pPr marL="342900" indent="-342900"/>
            <a:r>
              <a:rPr lang="nl-NL" dirty="0" smtClean="0"/>
              <a:t>Leerstijlen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0957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Leren is gedrag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137652" y="1465006"/>
            <a:ext cx="9150348" cy="4690994"/>
          </a:xfrm>
        </p:spPr>
        <p:txBody>
          <a:bodyPr/>
          <a:lstStyle/>
          <a:p>
            <a:r>
              <a:rPr lang="nl-NL" dirty="0" smtClean="0"/>
              <a:t>Leren is het verwerven van nieuwe gedragsmogelijkheden</a:t>
            </a:r>
          </a:p>
          <a:p>
            <a:r>
              <a:rPr lang="nl-NL" dirty="0" smtClean="0"/>
              <a:t>Leren is het wijzigen van reeds bestaande geragsmogelijkheden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9048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KOLB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580103" y="1533832"/>
            <a:ext cx="9783097" cy="4622167"/>
          </a:xfrm>
        </p:spPr>
        <p:txBody>
          <a:bodyPr>
            <a:normAutofit/>
          </a:bodyPr>
          <a:lstStyle/>
          <a:p>
            <a:r>
              <a:rPr lang="nl-NL" altLang="nl-NL" sz="1600" dirty="0" smtClean="0">
                <a:latin typeface="Tahoma" panose="020B0604030504040204" pitchFamily="34" charset="0"/>
              </a:rPr>
              <a:t>4 fasen</a:t>
            </a:r>
          </a:p>
          <a:p>
            <a:r>
              <a:rPr lang="nl-NL" altLang="nl-NL" sz="1600" dirty="0" smtClean="0">
                <a:latin typeface="Tahoma" panose="020B0604030504040204" pitchFamily="34" charset="0"/>
              </a:rPr>
              <a:t>De 4 fasen vormen samen een leercyclus</a:t>
            </a:r>
          </a:p>
          <a:p>
            <a:r>
              <a:rPr lang="nl-NL" altLang="nl-NL" sz="1600" dirty="0" smtClean="0">
                <a:latin typeface="Tahoma" panose="020B0604030504040204" pitchFamily="34" charset="0"/>
              </a:rPr>
              <a:t>Leren is duurzame gedragsverandering</a:t>
            </a:r>
          </a:p>
          <a:p>
            <a:r>
              <a:rPr lang="nl-NL" altLang="nl-NL" sz="1600" dirty="0" smtClean="0">
                <a:latin typeface="Tahoma" panose="020B0604030504040204" pitchFamily="34" charset="0"/>
              </a:rPr>
              <a:t>Leren ontstaat wanneer de leercyclus een of meerdere malen doorlopen wordt</a:t>
            </a:r>
          </a:p>
          <a:p>
            <a:r>
              <a:rPr lang="nl-NL" altLang="nl-NL" sz="1600" dirty="0" smtClean="0">
                <a:latin typeface="Tahoma" panose="020B0604030504040204" pitchFamily="34" charset="0"/>
              </a:rPr>
              <a:t>Herhalen is vaak nodig om tot duurzame gedragsveranderingen te komen. Zie figuur.</a:t>
            </a:r>
          </a:p>
          <a:p>
            <a:r>
              <a:rPr lang="nl-NL" altLang="nl-NL" sz="1600" dirty="0" smtClean="0">
                <a:latin typeface="Tahoma" panose="020B0604030504040204" pitchFamily="34" charset="0"/>
              </a:rPr>
              <a:t>Sommige stappen niet altijd in bij d e1e fase</a:t>
            </a:r>
          </a:p>
          <a:p>
            <a:endParaRPr lang="nl-NL" altLang="nl-NL" sz="1600" dirty="0">
              <a:latin typeface="Tahoma" panose="020B0604030504040204" pitchFamily="34" charset="0"/>
            </a:endParaRPr>
          </a:p>
          <a:p>
            <a:pPr indent="0">
              <a:buNone/>
            </a:pPr>
            <a:endParaRPr lang="nl-NL" altLang="nl-NL" sz="1600" dirty="0" smtClean="0">
              <a:latin typeface="Tahoma" panose="020B0604030504040204" pitchFamily="34" charset="0"/>
            </a:endParaRPr>
          </a:p>
          <a:p>
            <a:endParaRPr lang="nl-NL" altLang="nl-NL" sz="1600" dirty="0">
              <a:latin typeface="Tahoma" panose="020B0604030504040204" pitchFamily="34" charset="0"/>
            </a:endParaRPr>
          </a:p>
        </p:txBody>
      </p:sp>
      <p:pic>
        <p:nvPicPr>
          <p:cNvPr id="4" name="Picture 5" descr="cirke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3068638"/>
            <a:ext cx="4105275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089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8532000" cy="720000"/>
          </a:xfrm>
        </p:spPr>
        <p:txBody>
          <a:bodyPr>
            <a:normAutofit/>
          </a:bodyPr>
          <a:lstStyle/>
          <a:p>
            <a:r>
              <a:rPr lang="nl-NL" dirty="0" smtClean="0"/>
              <a:t>Werkblad 1: eigen leerstijl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756000" y="1376516"/>
            <a:ext cx="8532000" cy="4779484"/>
          </a:xfrm>
        </p:spPr>
        <p:txBody>
          <a:bodyPr/>
          <a:lstStyle/>
          <a:p>
            <a:pPr indent="0">
              <a:buNone/>
            </a:pPr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8885"/>
              </p:ext>
            </p:extLst>
          </p:nvPr>
        </p:nvGraphicFramePr>
        <p:xfrm>
          <a:off x="756000" y="1376514"/>
          <a:ext cx="9403998" cy="4779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4245">
                  <a:extLst>
                    <a:ext uri="{9D8B030D-6E8A-4147-A177-3AD203B41FA5}">
                      <a16:colId xmlns:a16="http://schemas.microsoft.com/office/drawing/2014/main" val="1101309386"/>
                    </a:ext>
                  </a:extLst>
                </a:gridCol>
                <a:gridCol w="2477729">
                  <a:extLst>
                    <a:ext uri="{9D8B030D-6E8A-4147-A177-3AD203B41FA5}">
                      <a16:colId xmlns:a16="http://schemas.microsoft.com/office/drawing/2014/main" val="1829303998"/>
                    </a:ext>
                  </a:extLst>
                </a:gridCol>
                <a:gridCol w="5352024">
                  <a:extLst>
                    <a:ext uri="{9D8B030D-6E8A-4147-A177-3AD203B41FA5}">
                      <a16:colId xmlns:a16="http://schemas.microsoft.com/office/drawing/2014/main" val="4053801016"/>
                    </a:ext>
                  </a:extLst>
                </a:gridCol>
              </a:tblGrid>
              <a:tr h="528808">
                <a:tc>
                  <a:txBody>
                    <a:bodyPr/>
                    <a:lstStyle/>
                    <a:p>
                      <a:r>
                        <a:rPr lang="nl-NL" dirty="0" smtClean="0"/>
                        <a:t>leerstijl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kernwoorden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Leert het beste van: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4579294"/>
                  </a:ext>
                </a:extLst>
              </a:tr>
              <a:tr h="1062670">
                <a:tc>
                  <a:txBody>
                    <a:bodyPr/>
                    <a:lstStyle/>
                    <a:p>
                      <a:pPr algn="ctr"/>
                      <a:r>
                        <a:rPr lang="nl-NL" sz="1000" dirty="0" smtClean="0"/>
                        <a:t>Doener</a:t>
                      </a:r>
                      <a:br>
                        <a:rPr lang="nl-NL" sz="1000" dirty="0" smtClean="0"/>
                      </a:br>
                      <a:r>
                        <a:rPr lang="nl-NL" sz="1000" dirty="0" err="1" smtClean="0"/>
                        <a:t>Accomoderen</a:t>
                      </a:r>
                      <a:endParaRPr lang="nl-NL" sz="1000" dirty="0" smtClean="0"/>
                    </a:p>
                    <a:p>
                      <a:pPr algn="ctr"/>
                      <a:r>
                        <a:rPr lang="nl-NL" sz="1000" dirty="0" smtClean="0"/>
                        <a:t>Fase 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smtClean="0"/>
                        <a:t>Wat is er nieuw? </a:t>
                      </a:r>
                    </a:p>
                    <a:p>
                      <a:r>
                        <a:rPr lang="nl-NL" sz="1000" dirty="0" smtClean="0"/>
                        <a:t>Ik ben voor alles in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/>
                        <a:buChar char="•"/>
                      </a:pPr>
                      <a:r>
                        <a:rPr lang="nl-NL" sz="1000" dirty="0" smtClean="0"/>
                        <a:t>directe ervaring, dingen doen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nl-NL" sz="1000" dirty="0" smtClean="0"/>
                        <a:t>nieuwe ervaringen, het oplossen van problemen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nl-NL" sz="1000" dirty="0" smtClean="0"/>
                        <a:t>in het diepe gegooid worden met een uitdagende taak</a:t>
                      </a:r>
                    </a:p>
                    <a:p>
                      <a:pPr algn="l"/>
                      <a:endParaRPr lang="nl-N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0054570"/>
                  </a:ext>
                </a:extLst>
              </a:tr>
              <a:tr h="1062670">
                <a:tc>
                  <a:txBody>
                    <a:bodyPr/>
                    <a:lstStyle/>
                    <a:p>
                      <a:pPr algn="ctr"/>
                      <a:r>
                        <a:rPr lang="nl-NL" sz="1000" dirty="0" smtClean="0"/>
                        <a:t>Bezinner</a:t>
                      </a:r>
                      <a:br>
                        <a:rPr lang="nl-NL" sz="1000" dirty="0" smtClean="0"/>
                      </a:br>
                      <a:r>
                        <a:rPr lang="nl-NL" sz="1000" dirty="0" smtClean="0"/>
                        <a:t>Divergeren</a:t>
                      </a:r>
                    </a:p>
                    <a:p>
                      <a:pPr algn="ctr"/>
                      <a:r>
                        <a:rPr lang="nl-NL" sz="1000" dirty="0" smtClean="0"/>
                        <a:t>Fase 2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smtClean="0"/>
                        <a:t>Ik wil hier graag over nadenken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/>
                        <a:buChar char="•"/>
                      </a:pPr>
                      <a:r>
                        <a:rPr lang="nl-NL" sz="1000" dirty="0" smtClean="0"/>
                        <a:t>activiteiten waar ze de tijd krijgen/gestimuleerd worden (achteraf) na te denken over acties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nl-NL" sz="1000" dirty="0" smtClean="0"/>
                        <a:t>als de mogelijkheid wordt geboden eerst na te denken en dan pas te doen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nl-NL" sz="1000" dirty="0" smtClean="0"/>
                        <a:t>beslissingen nemen zonder limieten en tijdsduur</a:t>
                      </a:r>
                      <a:endParaRPr lang="nl-N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791923"/>
                  </a:ext>
                </a:extLst>
              </a:tr>
              <a:tr h="1062670">
                <a:tc>
                  <a:txBody>
                    <a:bodyPr/>
                    <a:lstStyle/>
                    <a:p>
                      <a:pPr algn="ctr"/>
                      <a:r>
                        <a:rPr lang="nl-NL" sz="1000" dirty="0" smtClean="0"/>
                        <a:t>Denker</a:t>
                      </a:r>
                      <a:br>
                        <a:rPr lang="nl-NL" sz="1000" dirty="0" smtClean="0"/>
                      </a:br>
                      <a:r>
                        <a:rPr lang="nl-NL" sz="1000" dirty="0" smtClean="0"/>
                        <a:t>Assimileren</a:t>
                      </a:r>
                    </a:p>
                    <a:p>
                      <a:pPr algn="ctr"/>
                      <a:r>
                        <a:rPr lang="nl-NL" sz="1000" dirty="0" smtClean="0"/>
                        <a:t>Fase 3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smtClean="0"/>
                        <a:t>Hoe is dat met elkaar gerelateerd?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/>
                        <a:buChar char="•"/>
                      </a:pPr>
                      <a:r>
                        <a:rPr lang="nl-NL" sz="1000" dirty="0" smtClean="0"/>
                        <a:t>gestructureerde situaties met duidelijke doelstellingen (congressen, colleges, boeken)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nl-NL" sz="1000" dirty="0" smtClean="0"/>
                        <a:t>als ze de tijd krijgen om relaties te kunnen leggen met kennis die ze al hebben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nl-NL" sz="1000" dirty="0" smtClean="0"/>
                        <a:t>situaties waar ze intellectueel uitgedaagd worden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nl-NL" sz="1000" dirty="0" smtClean="0"/>
                        <a:t>de kans krijgen vragen te stellen en de basismethodologie, logica etc. te achterhalen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nl-NL" sz="1000" dirty="0" smtClean="0"/>
                        <a:t>theoretische concepten, modellen en systemen</a:t>
                      </a:r>
                      <a:endParaRPr lang="nl-N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2124936"/>
                  </a:ext>
                </a:extLst>
              </a:tr>
              <a:tr h="1062670">
                <a:tc>
                  <a:txBody>
                    <a:bodyPr/>
                    <a:lstStyle/>
                    <a:p>
                      <a:pPr algn="ctr"/>
                      <a:r>
                        <a:rPr lang="nl-NL" sz="1000" dirty="0" smtClean="0"/>
                        <a:t>Beslisser</a:t>
                      </a:r>
                      <a:br>
                        <a:rPr lang="nl-NL" sz="1000" dirty="0" smtClean="0"/>
                      </a:br>
                      <a:r>
                        <a:rPr lang="nl-NL" sz="1000" dirty="0" smtClean="0"/>
                        <a:t>Convergeren</a:t>
                      </a:r>
                    </a:p>
                    <a:p>
                      <a:pPr algn="ctr"/>
                      <a:r>
                        <a:rPr lang="nl-NL" sz="1000" dirty="0" smtClean="0"/>
                        <a:t>Fase 4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smtClean="0"/>
                        <a:t>Hoe kan ik dit toepassen</a:t>
                      </a:r>
                      <a:r>
                        <a:rPr lang="nl-NL" sz="1000" baseline="0" dirty="0" smtClean="0"/>
                        <a:t> in de praktijk?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/>
                        <a:buChar char="•"/>
                      </a:pPr>
                      <a:r>
                        <a:rPr lang="nl-NL" sz="1000" dirty="0" smtClean="0"/>
                        <a:t>activiteiten waar: een duidelijk verband is tussen leren en werken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nl-NL" sz="1000" dirty="0" smtClean="0"/>
                        <a:t>ze zich kunnen richten op praktische zaken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nl-NL" sz="1000" dirty="0" smtClean="0"/>
                        <a:t>ze technieken worden getoond met duidelijke praktische voorbeelden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nl-NL" sz="1000" dirty="0" smtClean="0"/>
                        <a:t>ze de kans krijgen dingen uit te proberen en te oefenen onder begeleiding van een expert</a:t>
                      </a:r>
                      <a:endParaRPr lang="nl-N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2871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695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Manieren van leren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altLang="nl-NL" sz="2000" dirty="0">
                <a:latin typeface="Tahoma" panose="020B0604030504040204" pitchFamily="34" charset="0"/>
              </a:rPr>
              <a:t>Leren via imitatie </a:t>
            </a:r>
          </a:p>
          <a:p>
            <a:pPr lvl="4"/>
            <a:r>
              <a:rPr lang="nl-NL" altLang="nl-NL" sz="1000" dirty="0">
                <a:latin typeface="Tahoma" panose="020B0604030504040204" pitchFamily="34" charset="0"/>
              </a:rPr>
              <a:t>Bedenk een situatie waarin een leerling kan leren door imiteren</a:t>
            </a:r>
          </a:p>
          <a:p>
            <a:pPr lvl="4"/>
            <a:r>
              <a:rPr lang="nl-NL" altLang="nl-NL" sz="1000" dirty="0">
                <a:latin typeface="Tahoma" panose="020B0604030504040204" pitchFamily="34" charset="0"/>
              </a:rPr>
              <a:t>Wat is in deze situatie het voordeel van iets voordoen?</a:t>
            </a:r>
          </a:p>
          <a:p>
            <a:pPr lvl="4"/>
            <a:r>
              <a:rPr lang="nl-NL" altLang="nl-NL" sz="1000" dirty="0">
                <a:latin typeface="Tahoma" panose="020B0604030504040204" pitchFamily="34" charset="0"/>
              </a:rPr>
              <a:t>Wat is in deze situatie het nadeel van leren via imitatie?</a:t>
            </a:r>
          </a:p>
          <a:p>
            <a:r>
              <a:rPr lang="nl-NL" altLang="nl-NL" sz="1800" dirty="0">
                <a:latin typeface="Tahoma" panose="020B0604030504040204" pitchFamily="34" charset="0"/>
              </a:rPr>
              <a:t>Leren via belonen en straffen</a:t>
            </a:r>
          </a:p>
          <a:p>
            <a:pPr lvl="4"/>
            <a:r>
              <a:rPr lang="nl-NL" altLang="nl-NL" sz="1000" dirty="0">
                <a:latin typeface="Tahoma" panose="020B0604030504040204" pitchFamily="34" charset="0"/>
              </a:rPr>
              <a:t>Bedenk een situatie waarin een leerling kan leren door belonen</a:t>
            </a:r>
          </a:p>
          <a:p>
            <a:pPr lvl="4"/>
            <a:r>
              <a:rPr lang="nl-NL" altLang="nl-NL" sz="1000" dirty="0">
                <a:latin typeface="Tahoma" panose="020B0604030504040204" pitchFamily="34" charset="0"/>
              </a:rPr>
              <a:t>Wat is in deze situatie het voordeel van iets belonen of straffen?</a:t>
            </a:r>
          </a:p>
          <a:p>
            <a:pPr lvl="4"/>
            <a:r>
              <a:rPr lang="nl-NL" altLang="nl-NL" sz="1000" dirty="0">
                <a:latin typeface="Tahoma" panose="020B0604030504040204" pitchFamily="34" charset="0"/>
              </a:rPr>
              <a:t>Wat is in deze situatie het nadeel van leren via belonen of straffen?</a:t>
            </a:r>
          </a:p>
          <a:p>
            <a:pPr lvl="4"/>
            <a:endParaRPr lang="nl-NL" altLang="nl-NL" sz="1000" dirty="0">
              <a:latin typeface="Tahoma" panose="020B0604030504040204" pitchFamily="34" charset="0"/>
            </a:endParaRPr>
          </a:p>
          <a:p>
            <a:r>
              <a:rPr lang="nl-NL" altLang="nl-NL" sz="1800" dirty="0">
                <a:latin typeface="Tahoma" panose="020B0604030504040204" pitchFamily="34" charset="0"/>
              </a:rPr>
              <a:t>Zelf ontdekkend leren</a:t>
            </a:r>
          </a:p>
          <a:p>
            <a:pPr lvl="4"/>
            <a:endParaRPr lang="nl-NL" altLang="nl-NL" sz="600" dirty="0">
              <a:latin typeface="Tahoma" panose="020B0604030504040204" pitchFamily="34" charset="0"/>
            </a:endParaRPr>
          </a:p>
          <a:p>
            <a:pPr lvl="4"/>
            <a:r>
              <a:rPr lang="nl-NL" altLang="nl-NL" sz="1000" dirty="0">
                <a:latin typeface="Tahoma" panose="020B0604030504040204" pitchFamily="34" charset="0"/>
              </a:rPr>
              <a:t>Bedenk een situatie waarin een leerling kan leren door het zelf te ontdekken</a:t>
            </a:r>
          </a:p>
          <a:p>
            <a:pPr lvl="4"/>
            <a:r>
              <a:rPr lang="nl-NL" altLang="nl-NL" sz="1000" dirty="0">
                <a:latin typeface="Tahoma" panose="020B0604030504040204" pitchFamily="34" charset="0"/>
              </a:rPr>
              <a:t>Wat is in deze situatie het voordeel van iets zelf ontdekken?</a:t>
            </a:r>
          </a:p>
          <a:p>
            <a:pPr lvl="4"/>
            <a:r>
              <a:rPr lang="nl-NL" altLang="nl-NL" sz="1000" dirty="0">
                <a:latin typeface="Tahoma" panose="020B0604030504040204" pitchFamily="34" charset="0"/>
              </a:rPr>
              <a:t>Wat is in deze situatie het nadeel van leren via zelf ontdekken?</a:t>
            </a:r>
          </a:p>
          <a:p>
            <a:pPr lvl="4"/>
            <a:endParaRPr lang="nl-NL" altLang="nl-NL" sz="600" dirty="0">
              <a:latin typeface="Tahoma" panose="020B0604030504040204" pitchFamily="34" charset="0"/>
            </a:endParaRPr>
          </a:p>
          <a:p>
            <a:r>
              <a:rPr lang="nl-NL" altLang="nl-NL" sz="1800" dirty="0">
                <a:latin typeface="Tahoma" panose="020B0604030504040204" pitchFamily="34" charset="0"/>
              </a:rPr>
              <a:t>Leren door ervaring </a:t>
            </a:r>
            <a:r>
              <a:rPr lang="nl-NL" altLang="nl-NL" sz="1000" dirty="0">
                <a:latin typeface="Tahoma" panose="020B0604030504040204" pitchFamily="34" charset="0"/>
              </a:rPr>
              <a:t>(opeenstapeling van momenten)</a:t>
            </a:r>
          </a:p>
          <a:p>
            <a:pPr lvl="2"/>
            <a:endParaRPr lang="nl-NL" altLang="nl-NL" sz="200" dirty="0">
              <a:latin typeface="Tahoma" panose="020B0604030504040204" pitchFamily="34" charset="0"/>
            </a:endParaRPr>
          </a:p>
          <a:p>
            <a:pPr lvl="4"/>
            <a:r>
              <a:rPr lang="nl-NL" altLang="nl-NL" sz="1000" dirty="0">
                <a:latin typeface="Tahoma" panose="020B0604030504040204" pitchFamily="34" charset="0"/>
              </a:rPr>
              <a:t>Bedenk een situatie waarin een leerling kan leren door ervaring</a:t>
            </a:r>
          </a:p>
          <a:p>
            <a:pPr lvl="4"/>
            <a:r>
              <a:rPr lang="nl-NL" altLang="nl-NL" sz="1000" dirty="0">
                <a:latin typeface="Tahoma" panose="020B0604030504040204" pitchFamily="34" charset="0"/>
              </a:rPr>
              <a:t>Wat is in deze situatie het voordeel van deze ervaring?</a:t>
            </a:r>
          </a:p>
          <a:p>
            <a:pPr lvl="4"/>
            <a:r>
              <a:rPr lang="nl-NL" altLang="nl-NL" sz="1000" dirty="0">
                <a:latin typeface="Tahoma" panose="020B0604030504040204" pitchFamily="34" charset="0"/>
              </a:rPr>
              <a:t>Wat is in deze situatie het nadeel van deze ervaring?</a:t>
            </a:r>
          </a:p>
        </p:txBody>
      </p:sp>
    </p:spTree>
    <p:extLst>
      <p:ext uri="{BB962C8B-B14F-4D97-AF65-F5344CB8AC3E}">
        <p14:creationId xmlns:p14="http://schemas.microsoft.com/office/powerpoint/2010/main" val="29038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8532000" cy="720000"/>
          </a:xfrm>
        </p:spPr>
        <p:txBody>
          <a:bodyPr>
            <a:normAutofit/>
          </a:bodyPr>
          <a:lstStyle/>
          <a:p>
            <a:r>
              <a:rPr lang="nl-NL" dirty="0" smtClean="0"/>
              <a:t>Kennis, houding en gedrag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Picture 2" descr="http://www.savantis.nl/images/Savantis/2_Opleidingen/2_Competentiegericht/Competentiegericht_opleiden_aspx/0200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000" y="1476000"/>
            <a:ext cx="7200000" cy="46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518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8604310" cy="720000"/>
          </a:xfrm>
        </p:spPr>
        <p:txBody>
          <a:bodyPr>
            <a:normAutofit/>
          </a:bodyPr>
          <a:lstStyle/>
          <a:p>
            <a:r>
              <a:rPr lang="nl-NL" dirty="0" smtClean="0"/>
              <a:t>Theorie en opdrachten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 smtClean="0"/>
              <a:t>Open het bijgevoegde bestand</a:t>
            </a:r>
          </a:p>
          <a:p>
            <a:r>
              <a:rPr lang="nl-NL" dirty="0" smtClean="0"/>
              <a:t>Lees de tekst</a:t>
            </a:r>
          </a:p>
          <a:p>
            <a:r>
              <a:rPr lang="nl-NL" dirty="0" smtClean="0"/>
              <a:t>Beantwoord de vragen</a:t>
            </a:r>
          </a:p>
          <a:p>
            <a:r>
              <a:rPr lang="nl-NL" dirty="0" smtClean="0"/>
              <a:t>Maak de opdrachten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3827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roeneWel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 mbo zone.potx" id="{0BCAC3F8-4FF1-499E-BA49-5CC313878B9A}" vid="{F13681D8-602E-4945-A6E2-54F6374ECF34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Presentatie mbo zone</Template>
  <TotalTime>46</TotalTime>
  <Words>470</Words>
  <Application>Microsoft Office PowerPoint</Application>
  <PresentationFormat>Breedbeeld</PresentationFormat>
  <Paragraphs>78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Tahoma</vt:lpstr>
      <vt:lpstr>Kantoorthema</vt:lpstr>
      <vt:lpstr>PowerPoint-presentatie</vt:lpstr>
      <vt:lpstr>praktijkopleider</vt:lpstr>
      <vt:lpstr>Wat is Leren</vt:lpstr>
      <vt:lpstr>Leren is gedrag</vt:lpstr>
      <vt:lpstr>KOLB</vt:lpstr>
      <vt:lpstr>Werkblad 1: eigen leerstijl</vt:lpstr>
      <vt:lpstr>Manieren van leren</vt:lpstr>
      <vt:lpstr>Kennis, houding en gedrag</vt:lpstr>
      <vt:lpstr>Theorie en opdrachten</vt:lpstr>
      <vt:lpstr>Bespreking vragen en opdrachten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Piet Segers</dc:creator>
  <cp:lastModifiedBy>Piet Segers</cp:lastModifiedBy>
  <cp:revision>9</cp:revision>
  <dcterms:created xsi:type="dcterms:W3CDTF">2018-09-27T09:40:51Z</dcterms:created>
  <dcterms:modified xsi:type="dcterms:W3CDTF">2018-09-27T10:27:00Z</dcterms:modified>
</cp:coreProperties>
</file>