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59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79" autoAdjust="0"/>
    <p:restoredTop sz="94660"/>
  </p:normalViewPr>
  <p:slideViewPr>
    <p:cSldViewPr snapToGrid="0">
      <p:cViewPr>
        <p:scale>
          <a:sx n="97" d="100"/>
          <a:sy n="97" d="100"/>
        </p:scale>
        <p:origin x="72" y="-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r>
              <a:rPr lang="nl-NL" dirty="0" smtClean="0"/>
              <a:t>Verplaats deze vervolgens naar de achtergrond om de tekst te typen.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532000" cy="720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Bespreking vragen en opdrachten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1071716" y="1504334"/>
            <a:ext cx="8216284" cy="4651665"/>
          </a:xfrm>
        </p:spPr>
        <p:txBody>
          <a:bodyPr/>
          <a:lstStyle/>
          <a:p>
            <a:r>
              <a:rPr lang="nl-NL" dirty="0" smtClean="0"/>
              <a:t>De vragen en opdrachten worden klassikaal besproken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092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66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692800" cy="720000"/>
          </a:xfrm>
        </p:spPr>
        <p:txBody>
          <a:bodyPr/>
          <a:lstStyle/>
          <a:p>
            <a:pPr algn="ctr"/>
            <a:r>
              <a:rPr lang="nl-NL" dirty="0" smtClean="0"/>
              <a:t>praktijkopleider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2088000" y="3480618"/>
            <a:ext cx="7200000" cy="2675381"/>
          </a:xfrm>
        </p:spPr>
        <p:txBody>
          <a:bodyPr/>
          <a:lstStyle/>
          <a:p>
            <a:r>
              <a:rPr lang="nl-NL" dirty="0" smtClean="0"/>
              <a:t>k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0" y="1296000"/>
            <a:ext cx="9969910" cy="3266772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195484" y="4913440"/>
            <a:ext cx="5725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Keuzedeel MBO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130032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Leren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/>
            <a:r>
              <a:rPr lang="nl-NL" dirty="0" smtClean="0"/>
              <a:t>Leren</a:t>
            </a:r>
          </a:p>
          <a:p>
            <a:pPr marL="342900" indent="-342900"/>
            <a:r>
              <a:rPr lang="nl-NL" dirty="0" smtClean="0"/>
              <a:t>Leerstijlen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957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Leren is gedrag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137652" y="1465006"/>
            <a:ext cx="9150348" cy="4690994"/>
          </a:xfrm>
        </p:spPr>
        <p:txBody>
          <a:bodyPr/>
          <a:lstStyle/>
          <a:p>
            <a:r>
              <a:rPr lang="nl-NL" dirty="0" smtClean="0"/>
              <a:t>Leren is het verwerven van nieuwe gedragsmogelijkheden</a:t>
            </a:r>
          </a:p>
          <a:p>
            <a:r>
              <a:rPr lang="nl-NL" dirty="0" smtClean="0"/>
              <a:t>Leren is het wijzigen van reeds bestaande geragsmogelijkheden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048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KOLB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580103" y="1533832"/>
            <a:ext cx="9783097" cy="4622167"/>
          </a:xfrm>
        </p:spPr>
        <p:txBody>
          <a:bodyPr>
            <a:normAutofit/>
          </a:bodyPr>
          <a:lstStyle/>
          <a:p>
            <a:r>
              <a:rPr lang="nl-NL" altLang="nl-NL" sz="1600" dirty="0" smtClean="0">
                <a:latin typeface="Tahoma" panose="020B0604030504040204" pitchFamily="34" charset="0"/>
              </a:rPr>
              <a:t>4 fasen</a:t>
            </a:r>
          </a:p>
          <a:p>
            <a:r>
              <a:rPr lang="nl-NL" altLang="nl-NL" sz="1600" dirty="0" smtClean="0">
                <a:latin typeface="Tahoma" panose="020B0604030504040204" pitchFamily="34" charset="0"/>
              </a:rPr>
              <a:t>De 4 fasen vormen samen een leercyclus</a:t>
            </a:r>
          </a:p>
          <a:p>
            <a:r>
              <a:rPr lang="nl-NL" altLang="nl-NL" sz="1600" dirty="0" smtClean="0">
                <a:latin typeface="Tahoma" panose="020B0604030504040204" pitchFamily="34" charset="0"/>
              </a:rPr>
              <a:t>Leren is duurzame gedragsverandering</a:t>
            </a:r>
          </a:p>
          <a:p>
            <a:r>
              <a:rPr lang="nl-NL" altLang="nl-NL" sz="1600" dirty="0" smtClean="0">
                <a:latin typeface="Tahoma" panose="020B0604030504040204" pitchFamily="34" charset="0"/>
              </a:rPr>
              <a:t>Leren ontstaat wanneer de leercyclus een of meerdere malen doorlopen wordt</a:t>
            </a:r>
          </a:p>
          <a:p>
            <a:r>
              <a:rPr lang="nl-NL" altLang="nl-NL" sz="1600" dirty="0" smtClean="0">
                <a:latin typeface="Tahoma" panose="020B0604030504040204" pitchFamily="34" charset="0"/>
              </a:rPr>
              <a:t>Herhalen is vaak nodig om tot duurzame gedragsveranderingen te komen. Zie figuur.</a:t>
            </a:r>
          </a:p>
          <a:p>
            <a:r>
              <a:rPr lang="nl-NL" altLang="nl-NL" sz="1600" dirty="0" smtClean="0">
                <a:latin typeface="Tahoma" panose="020B0604030504040204" pitchFamily="34" charset="0"/>
              </a:rPr>
              <a:t>Sommige stappen niet altijd in bij d e1e fase</a:t>
            </a:r>
          </a:p>
          <a:p>
            <a:endParaRPr lang="nl-NL" altLang="nl-NL" sz="1600" dirty="0">
              <a:latin typeface="Tahoma" panose="020B0604030504040204" pitchFamily="34" charset="0"/>
            </a:endParaRPr>
          </a:p>
          <a:p>
            <a:pPr indent="0">
              <a:buNone/>
            </a:pPr>
            <a:endParaRPr lang="nl-NL" altLang="nl-NL" sz="1600" dirty="0" smtClean="0">
              <a:latin typeface="Tahoma" panose="020B0604030504040204" pitchFamily="34" charset="0"/>
            </a:endParaRPr>
          </a:p>
          <a:p>
            <a:endParaRPr lang="nl-NL" altLang="nl-NL" sz="1600" dirty="0">
              <a:latin typeface="Tahoma" panose="020B0604030504040204" pitchFamily="34" charset="0"/>
            </a:endParaRPr>
          </a:p>
        </p:txBody>
      </p:sp>
      <p:pic>
        <p:nvPicPr>
          <p:cNvPr id="4" name="Picture 5" descr="cirke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068638"/>
            <a:ext cx="410527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089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532000" cy="720000"/>
          </a:xfrm>
        </p:spPr>
        <p:txBody>
          <a:bodyPr>
            <a:normAutofit/>
          </a:bodyPr>
          <a:lstStyle/>
          <a:p>
            <a:r>
              <a:rPr lang="nl-NL" dirty="0" smtClean="0"/>
              <a:t>Werkblad 1: eigen leerstijl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756000" y="1376516"/>
            <a:ext cx="8532000" cy="4779484"/>
          </a:xfrm>
        </p:spPr>
        <p:txBody>
          <a:bodyPr/>
          <a:lstStyle/>
          <a:p>
            <a:pPr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8885"/>
              </p:ext>
            </p:extLst>
          </p:nvPr>
        </p:nvGraphicFramePr>
        <p:xfrm>
          <a:off x="756000" y="1376514"/>
          <a:ext cx="9403998" cy="4779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245">
                  <a:extLst>
                    <a:ext uri="{9D8B030D-6E8A-4147-A177-3AD203B41FA5}">
                      <a16:colId xmlns:a16="http://schemas.microsoft.com/office/drawing/2014/main" val="1101309386"/>
                    </a:ext>
                  </a:extLst>
                </a:gridCol>
                <a:gridCol w="2477729">
                  <a:extLst>
                    <a:ext uri="{9D8B030D-6E8A-4147-A177-3AD203B41FA5}">
                      <a16:colId xmlns:a16="http://schemas.microsoft.com/office/drawing/2014/main" val="1829303998"/>
                    </a:ext>
                  </a:extLst>
                </a:gridCol>
                <a:gridCol w="5352024">
                  <a:extLst>
                    <a:ext uri="{9D8B030D-6E8A-4147-A177-3AD203B41FA5}">
                      <a16:colId xmlns:a16="http://schemas.microsoft.com/office/drawing/2014/main" val="4053801016"/>
                    </a:ext>
                  </a:extLst>
                </a:gridCol>
              </a:tblGrid>
              <a:tr h="528808">
                <a:tc>
                  <a:txBody>
                    <a:bodyPr/>
                    <a:lstStyle/>
                    <a:p>
                      <a:r>
                        <a:rPr lang="nl-NL" dirty="0" smtClean="0"/>
                        <a:t>leerstijl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kernwoorden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Leert het beste van: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579294"/>
                  </a:ext>
                </a:extLst>
              </a:tr>
              <a:tr h="1062670">
                <a:tc>
                  <a:txBody>
                    <a:bodyPr/>
                    <a:lstStyle/>
                    <a:p>
                      <a:pPr algn="ctr"/>
                      <a:r>
                        <a:rPr lang="nl-NL" sz="1000" dirty="0" smtClean="0"/>
                        <a:t>Doener</a:t>
                      </a:r>
                      <a:br>
                        <a:rPr lang="nl-NL" sz="1000" dirty="0" smtClean="0"/>
                      </a:br>
                      <a:r>
                        <a:rPr lang="nl-NL" sz="1000" dirty="0" err="1" smtClean="0"/>
                        <a:t>Accomoderen</a:t>
                      </a:r>
                      <a:endParaRPr lang="nl-NL" sz="1000" dirty="0" smtClean="0"/>
                    </a:p>
                    <a:p>
                      <a:pPr algn="ctr"/>
                      <a:r>
                        <a:rPr lang="nl-NL" sz="1000" dirty="0" smtClean="0"/>
                        <a:t>Fase 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smtClean="0"/>
                        <a:t>Wat is er nieuw? </a:t>
                      </a:r>
                    </a:p>
                    <a:p>
                      <a:r>
                        <a:rPr lang="nl-NL" sz="1000" dirty="0" smtClean="0"/>
                        <a:t>Ik ben voor alles in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directe ervaring, dingen doen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nieuwe ervaringen, het oplossen van problemen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in het diepe gegooid worden met een uitdagende taak</a:t>
                      </a:r>
                    </a:p>
                    <a:p>
                      <a:pPr algn="l"/>
                      <a:endParaRPr lang="nl-N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054570"/>
                  </a:ext>
                </a:extLst>
              </a:tr>
              <a:tr h="1062670">
                <a:tc>
                  <a:txBody>
                    <a:bodyPr/>
                    <a:lstStyle/>
                    <a:p>
                      <a:pPr algn="ctr"/>
                      <a:r>
                        <a:rPr lang="nl-NL" sz="1000" dirty="0" smtClean="0"/>
                        <a:t>Bezinner</a:t>
                      </a:r>
                      <a:br>
                        <a:rPr lang="nl-NL" sz="1000" dirty="0" smtClean="0"/>
                      </a:br>
                      <a:r>
                        <a:rPr lang="nl-NL" sz="1000" dirty="0" smtClean="0"/>
                        <a:t>Divergeren</a:t>
                      </a:r>
                    </a:p>
                    <a:p>
                      <a:pPr algn="ctr"/>
                      <a:r>
                        <a:rPr lang="nl-NL" sz="1000" dirty="0" smtClean="0"/>
                        <a:t>Fase 2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smtClean="0"/>
                        <a:t>Ik wil hier graag over nadenken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activiteiten waar ze de tijd krijgen/gestimuleerd worden (achteraf) na te denken over acties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als de mogelijkheid wordt geboden eerst na te denken en dan pas te doen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beslissingen nemen zonder limieten en tijdsduur</a:t>
                      </a:r>
                      <a:endParaRPr lang="nl-N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91923"/>
                  </a:ext>
                </a:extLst>
              </a:tr>
              <a:tr h="1062670">
                <a:tc>
                  <a:txBody>
                    <a:bodyPr/>
                    <a:lstStyle/>
                    <a:p>
                      <a:pPr algn="ctr"/>
                      <a:r>
                        <a:rPr lang="nl-NL" sz="1000" dirty="0" smtClean="0"/>
                        <a:t>Denker</a:t>
                      </a:r>
                      <a:br>
                        <a:rPr lang="nl-NL" sz="1000" dirty="0" smtClean="0"/>
                      </a:br>
                      <a:r>
                        <a:rPr lang="nl-NL" sz="1000" dirty="0" smtClean="0"/>
                        <a:t>Assimileren</a:t>
                      </a:r>
                    </a:p>
                    <a:p>
                      <a:pPr algn="ctr"/>
                      <a:r>
                        <a:rPr lang="nl-NL" sz="1000" dirty="0" smtClean="0"/>
                        <a:t>Fase 3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smtClean="0"/>
                        <a:t>Hoe is dat met elkaar gerelateerd?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gestructureerde situaties met duidelijke doelstellingen (congressen, colleges, boeken)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als ze de tijd krijgen om relaties te kunnen leggen met kennis die ze al hebben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situaties waar ze intellectueel uitgedaagd worden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de kans krijgen vragen te stellen en de basismethodologie, logica etc. te achterhalen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theoretische concepten, modellen en systemen</a:t>
                      </a:r>
                      <a:endParaRPr lang="nl-N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124936"/>
                  </a:ext>
                </a:extLst>
              </a:tr>
              <a:tr h="1062670">
                <a:tc>
                  <a:txBody>
                    <a:bodyPr/>
                    <a:lstStyle/>
                    <a:p>
                      <a:pPr algn="ctr"/>
                      <a:r>
                        <a:rPr lang="nl-NL" sz="1000" dirty="0" smtClean="0"/>
                        <a:t>Beslisser</a:t>
                      </a:r>
                      <a:br>
                        <a:rPr lang="nl-NL" sz="1000" dirty="0" smtClean="0"/>
                      </a:br>
                      <a:r>
                        <a:rPr lang="nl-NL" sz="1000" dirty="0" smtClean="0"/>
                        <a:t>Convergeren</a:t>
                      </a:r>
                    </a:p>
                    <a:p>
                      <a:pPr algn="ctr"/>
                      <a:r>
                        <a:rPr lang="nl-NL" sz="1000" dirty="0" smtClean="0"/>
                        <a:t>Fase 4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smtClean="0"/>
                        <a:t>Hoe kan ik dit toepassen</a:t>
                      </a:r>
                      <a:r>
                        <a:rPr lang="nl-NL" sz="1000" baseline="0" dirty="0" smtClean="0"/>
                        <a:t> in de praktijk?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activiteiten waar: een duidelijk verband is tussen leren en werken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ze zich kunnen richten op praktische zaken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ze technieken worden getoond met duidelijke praktische voorbeelden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nl-NL" sz="1000" dirty="0" smtClean="0"/>
                        <a:t>ze de kans krijgen dingen uit te proberen en te oefenen onder begeleiding van een expert</a:t>
                      </a:r>
                      <a:endParaRPr lang="nl-N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287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95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Manieren van leren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altLang="nl-NL" sz="2000" dirty="0">
                <a:latin typeface="Tahoma" panose="020B0604030504040204" pitchFamily="34" charset="0"/>
              </a:rPr>
              <a:t>Leren via imitatie </a:t>
            </a:r>
          </a:p>
          <a:p>
            <a:pPr lvl="4"/>
            <a:r>
              <a:rPr lang="nl-NL" altLang="nl-NL" sz="1000" dirty="0">
                <a:latin typeface="Tahoma" panose="020B0604030504040204" pitchFamily="34" charset="0"/>
              </a:rPr>
              <a:t>Bedenk een situatie waarin een leerling kan leren door imiteren</a:t>
            </a:r>
          </a:p>
          <a:p>
            <a:pPr lvl="4"/>
            <a:r>
              <a:rPr lang="nl-NL" altLang="nl-NL" sz="1000" dirty="0">
                <a:latin typeface="Tahoma" panose="020B0604030504040204" pitchFamily="34" charset="0"/>
              </a:rPr>
              <a:t>Wat is in deze situatie het voordeel van iets voordoen?</a:t>
            </a:r>
          </a:p>
          <a:p>
            <a:pPr lvl="4"/>
            <a:r>
              <a:rPr lang="nl-NL" altLang="nl-NL" sz="1000" dirty="0">
                <a:latin typeface="Tahoma" panose="020B0604030504040204" pitchFamily="34" charset="0"/>
              </a:rPr>
              <a:t>Wat is in deze situatie het nadeel van leren via imitatie?</a:t>
            </a:r>
          </a:p>
          <a:p>
            <a:r>
              <a:rPr lang="nl-NL" altLang="nl-NL" sz="1800" dirty="0">
                <a:latin typeface="Tahoma" panose="020B0604030504040204" pitchFamily="34" charset="0"/>
              </a:rPr>
              <a:t>Leren via belonen en straffen</a:t>
            </a:r>
          </a:p>
          <a:p>
            <a:pPr lvl="4"/>
            <a:r>
              <a:rPr lang="nl-NL" altLang="nl-NL" sz="1000" dirty="0">
                <a:latin typeface="Tahoma" panose="020B0604030504040204" pitchFamily="34" charset="0"/>
              </a:rPr>
              <a:t>Bedenk een situatie waarin een leerling kan leren door belonen</a:t>
            </a:r>
          </a:p>
          <a:p>
            <a:pPr lvl="4"/>
            <a:r>
              <a:rPr lang="nl-NL" altLang="nl-NL" sz="1000" dirty="0">
                <a:latin typeface="Tahoma" panose="020B0604030504040204" pitchFamily="34" charset="0"/>
              </a:rPr>
              <a:t>Wat is in deze situatie het voordeel van iets belonen of straffen?</a:t>
            </a:r>
          </a:p>
          <a:p>
            <a:pPr lvl="4"/>
            <a:r>
              <a:rPr lang="nl-NL" altLang="nl-NL" sz="1000" dirty="0">
                <a:latin typeface="Tahoma" panose="020B0604030504040204" pitchFamily="34" charset="0"/>
              </a:rPr>
              <a:t>Wat is in deze situatie het nadeel van leren via belonen of straffen?</a:t>
            </a:r>
          </a:p>
          <a:p>
            <a:pPr lvl="4"/>
            <a:endParaRPr lang="nl-NL" altLang="nl-NL" sz="1000" dirty="0">
              <a:latin typeface="Tahoma" panose="020B0604030504040204" pitchFamily="34" charset="0"/>
            </a:endParaRPr>
          </a:p>
          <a:p>
            <a:r>
              <a:rPr lang="nl-NL" altLang="nl-NL" sz="1800" dirty="0">
                <a:latin typeface="Tahoma" panose="020B0604030504040204" pitchFamily="34" charset="0"/>
              </a:rPr>
              <a:t>Zelf ontdekkend leren</a:t>
            </a:r>
          </a:p>
          <a:p>
            <a:pPr lvl="4"/>
            <a:endParaRPr lang="nl-NL" altLang="nl-NL" sz="600" dirty="0">
              <a:latin typeface="Tahoma" panose="020B0604030504040204" pitchFamily="34" charset="0"/>
            </a:endParaRPr>
          </a:p>
          <a:p>
            <a:pPr lvl="4"/>
            <a:r>
              <a:rPr lang="nl-NL" altLang="nl-NL" sz="1000" dirty="0">
                <a:latin typeface="Tahoma" panose="020B0604030504040204" pitchFamily="34" charset="0"/>
              </a:rPr>
              <a:t>Bedenk een situatie waarin een leerling kan leren door het zelf te ontdekken</a:t>
            </a:r>
          </a:p>
          <a:p>
            <a:pPr lvl="4"/>
            <a:r>
              <a:rPr lang="nl-NL" altLang="nl-NL" sz="1000" dirty="0">
                <a:latin typeface="Tahoma" panose="020B0604030504040204" pitchFamily="34" charset="0"/>
              </a:rPr>
              <a:t>Wat is in deze situatie het voordeel van iets zelf ontdekken?</a:t>
            </a:r>
          </a:p>
          <a:p>
            <a:pPr lvl="4"/>
            <a:r>
              <a:rPr lang="nl-NL" altLang="nl-NL" sz="1000" dirty="0">
                <a:latin typeface="Tahoma" panose="020B0604030504040204" pitchFamily="34" charset="0"/>
              </a:rPr>
              <a:t>Wat is in deze situatie het nadeel van leren via zelf ontdekken?</a:t>
            </a:r>
          </a:p>
          <a:p>
            <a:pPr lvl="4"/>
            <a:endParaRPr lang="nl-NL" altLang="nl-NL" sz="600" dirty="0">
              <a:latin typeface="Tahoma" panose="020B0604030504040204" pitchFamily="34" charset="0"/>
            </a:endParaRPr>
          </a:p>
          <a:p>
            <a:r>
              <a:rPr lang="nl-NL" altLang="nl-NL" sz="1800" dirty="0">
                <a:latin typeface="Tahoma" panose="020B0604030504040204" pitchFamily="34" charset="0"/>
              </a:rPr>
              <a:t>Leren door ervaring </a:t>
            </a:r>
            <a:r>
              <a:rPr lang="nl-NL" altLang="nl-NL" sz="1000" dirty="0">
                <a:latin typeface="Tahoma" panose="020B0604030504040204" pitchFamily="34" charset="0"/>
              </a:rPr>
              <a:t>(opeenstapeling van momenten)</a:t>
            </a:r>
          </a:p>
          <a:p>
            <a:pPr lvl="2"/>
            <a:endParaRPr lang="nl-NL" altLang="nl-NL" sz="200" dirty="0">
              <a:latin typeface="Tahoma" panose="020B0604030504040204" pitchFamily="34" charset="0"/>
            </a:endParaRPr>
          </a:p>
          <a:p>
            <a:pPr lvl="4"/>
            <a:r>
              <a:rPr lang="nl-NL" altLang="nl-NL" sz="1000" dirty="0">
                <a:latin typeface="Tahoma" panose="020B0604030504040204" pitchFamily="34" charset="0"/>
              </a:rPr>
              <a:t>Bedenk een situatie waarin een leerling kan leren door ervaring</a:t>
            </a:r>
          </a:p>
          <a:p>
            <a:pPr lvl="4"/>
            <a:r>
              <a:rPr lang="nl-NL" altLang="nl-NL" sz="1000" dirty="0">
                <a:latin typeface="Tahoma" panose="020B0604030504040204" pitchFamily="34" charset="0"/>
              </a:rPr>
              <a:t>Wat is in deze situatie het voordeel van deze ervaring?</a:t>
            </a:r>
          </a:p>
          <a:p>
            <a:pPr lvl="4"/>
            <a:r>
              <a:rPr lang="nl-NL" altLang="nl-NL" sz="1000" dirty="0">
                <a:latin typeface="Tahoma" panose="020B0604030504040204" pitchFamily="34" charset="0"/>
              </a:rPr>
              <a:t>Wat is in deze situatie het nadeel van deze ervaring?</a:t>
            </a:r>
          </a:p>
        </p:txBody>
      </p:sp>
    </p:spTree>
    <p:extLst>
      <p:ext uri="{BB962C8B-B14F-4D97-AF65-F5344CB8AC3E}">
        <p14:creationId xmlns:p14="http://schemas.microsoft.com/office/powerpoint/2010/main" val="29038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532000" cy="720000"/>
          </a:xfrm>
        </p:spPr>
        <p:txBody>
          <a:bodyPr>
            <a:normAutofit/>
          </a:bodyPr>
          <a:lstStyle/>
          <a:p>
            <a:r>
              <a:rPr lang="nl-NL" dirty="0" smtClean="0"/>
              <a:t>Kennis, houding en gedrag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Picture 2" descr="http://www.savantis.nl/images/Savantis/2_Opleidingen/2_Competentiegericht/Competentiegericht_opleiden_aspx/0200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000" y="1476000"/>
            <a:ext cx="7200000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18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604310" cy="720000"/>
          </a:xfrm>
        </p:spPr>
        <p:txBody>
          <a:bodyPr>
            <a:normAutofit/>
          </a:bodyPr>
          <a:lstStyle/>
          <a:p>
            <a:r>
              <a:rPr lang="nl-NL" dirty="0" smtClean="0"/>
              <a:t>Theorie en opdrachten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Open het bijgevoegde bestand</a:t>
            </a:r>
          </a:p>
          <a:p>
            <a:r>
              <a:rPr lang="nl-NL" dirty="0" smtClean="0"/>
              <a:t>Lees de tekst</a:t>
            </a:r>
          </a:p>
          <a:p>
            <a:r>
              <a:rPr lang="nl-NL" dirty="0" smtClean="0"/>
              <a:t>Beantwoord de vragen</a:t>
            </a:r>
          </a:p>
          <a:p>
            <a:r>
              <a:rPr lang="nl-NL" dirty="0" smtClean="0"/>
              <a:t>Maak de opdrachten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82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46</TotalTime>
  <Words>470</Words>
  <Application>Microsoft Office PowerPoint</Application>
  <PresentationFormat>Breedbeeld</PresentationFormat>
  <Paragraphs>78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Tahoma</vt:lpstr>
      <vt:lpstr>Kantoorthema</vt:lpstr>
      <vt:lpstr>PowerPoint-presentatie</vt:lpstr>
      <vt:lpstr>praktijkopleider</vt:lpstr>
      <vt:lpstr>Wat is Leren</vt:lpstr>
      <vt:lpstr>Leren is gedrag</vt:lpstr>
      <vt:lpstr>KOLB</vt:lpstr>
      <vt:lpstr>Werkblad 1: eigen leerstijl</vt:lpstr>
      <vt:lpstr>Manieren van leren</vt:lpstr>
      <vt:lpstr>Kennis, houding en gedrag</vt:lpstr>
      <vt:lpstr>Theorie en opdrachten</vt:lpstr>
      <vt:lpstr>Bespreking vragen en opdrachten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Piet Segers</dc:creator>
  <cp:lastModifiedBy>Piet Segers</cp:lastModifiedBy>
  <cp:revision>9</cp:revision>
  <dcterms:created xsi:type="dcterms:W3CDTF">2018-09-27T09:40:51Z</dcterms:created>
  <dcterms:modified xsi:type="dcterms:W3CDTF">2018-09-27T10:27:00Z</dcterms:modified>
</cp:coreProperties>
</file>